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6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3" r:id="rId9"/>
    <p:sldId id="262" r:id="rId10"/>
    <p:sldId id="265" r:id="rId11"/>
    <p:sldId id="266" r:id="rId12"/>
  </p:sldIdLst>
  <p:sldSz cx="9144000" cy="6858000" type="screen4x3"/>
  <p:notesSz cx="6858000" cy="9144000"/>
  <p:defaultTextStyle>
    <a:defPPr>
      <a:defRPr lang="es-ES_trad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103" d="100"/>
          <a:sy n="103" d="100"/>
        </p:scale>
        <p:origin x="-11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EF6E1E-927C-1B4E-92F6-7DE9D5A45747}" type="datetimeFigureOut">
              <a:rPr lang="es-ES_tradnl" smtClean="0"/>
              <a:t>17/02/2015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D58F32-84B8-7549-AFBB-F948251B9CB7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49184103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99685A-0DBD-AF40-8C1C-F69FAA158F01}" type="datetimeFigureOut">
              <a:rPr lang="es-ES_tradnl" smtClean="0"/>
              <a:t>17/02/2015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4E0827-99A8-E14A-8CB6-1763B7F508F0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7981662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ver-TextureFore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796303"/>
            <a:ext cx="7086600" cy="1847850"/>
          </a:xfrm>
        </p:spPr>
        <p:txBody>
          <a:bodyPr vert="horz" lIns="91440" tIns="45720" rIns="91440" bIns="45720" rtlCol="0" anchor="b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66565"/>
            <a:ext cx="7086600" cy="1752600"/>
          </a:xfr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88423" y="6221506"/>
            <a:ext cx="2743200" cy="365125"/>
          </a:xfrm>
        </p:spPr>
        <p:txBody>
          <a:bodyPr/>
          <a:lstStyle/>
          <a:p>
            <a:fld id="{134E9F53-39E6-124C-8C71-359861C7BFCA}" type="datetime1">
              <a:rPr lang="es-ES_tradnl" smtClean="0"/>
              <a:t>17/02/2015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0" y="6221506"/>
            <a:ext cx="2743200" cy="365125"/>
          </a:xfrm>
        </p:spPr>
        <p:txBody>
          <a:bodyPr/>
          <a:lstStyle/>
          <a:p>
            <a:r>
              <a:rPr kumimoji="0" lang="en-US" smtClean="0"/>
              <a:t>Preparado por Ximena Arias-McLaughlin (Open University)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encima d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5" y="3765177"/>
            <a:ext cx="7272338" cy="1098176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78013" y="777240"/>
            <a:ext cx="4294363" cy="2866913"/>
          </a:xfrm>
          <a:ln w="76200" cmpd="dbl">
            <a:solidFill>
              <a:schemeClr val="tx1"/>
            </a:solidFill>
            <a:miter lim="800000"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Haga clic en el icono para agregar una imagen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9025" y="4867836"/>
            <a:ext cx="7272338" cy="126402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 typeface="Wingdings" pitchFamily="2" charset="2"/>
              <a:buNone/>
            </a:pPr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fld id="{7CB200FA-BE8E-BE4C-B161-F263D87B3223}" type="datetime1">
              <a:rPr lang="es-ES_tradnl" smtClean="0"/>
              <a:t>17/02/2015</a:t>
            </a:fld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eaLnBrk="1" latinLnBrk="0" hangingPunct="1"/>
            <a:r>
              <a:rPr kumimoji="0" lang="en-US" smtClean="0">
                <a:solidFill>
                  <a:srgbClr val="FFFFFF"/>
                </a:solidFill>
              </a:rPr>
              <a:t>Preparado por Ximena Arias-McLaughlin (Open University)</a:t>
            </a:r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sz="1600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229BD-97BA-5E4A-AF8D-910120759232}" type="datetime1">
              <a:rPr lang="es-ES_tradnl" smtClean="0"/>
              <a:t>17/02/2015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Preparado por Ximena Arias-McLaughlin (Open University)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6588" y="609600"/>
            <a:ext cx="1524000" cy="5516563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89024" y="609600"/>
            <a:ext cx="5921376" cy="5516563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2AE0F-3867-1548-982F-E145BF3F0C95}" type="datetime1">
              <a:rPr lang="es-ES_tradnl" smtClean="0"/>
              <a:t>17/02/2015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Preparado por Ximena Arias-McLaughlin (Open University)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5E79B-903E-6D4A-BEC4-15174E01B3F2}" type="datetime1">
              <a:rPr lang="es-ES_tradnl" smtClean="0"/>
              <a:t>17/02/2015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Preparado por Ximena Arias-McLaughlin (Open University)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92224"/>
            <a:ext cx="7086600" cy="1847088"/>
          </a:xfrm>
        </p:spPr>
        <p:txBody>
          <a:bodyPr vert="horz" lIns="91440" tIns="45720" rIns="91440" bIns="45720" rtlCol="0" anchor="b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b="1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3666744"/>
            <a:ext cx="7086600" cy="1755648"/>
          </a:xfr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11B1B-8AEF-0A41-B186-218C615EAEC2}" type="datetime1">
              <a:rPr lang="es-ES_tradnl" smtClean="0"/>
              <a:t>17/02/2015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Preparado por Ximena Arias-McLaughlin (Open University)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89023" y="1816100"/>
            <a:ext cx="3429000" cy="4310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2363" y="1816100"/>
            <a:ext cx="3429000" cy="4310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55CEC-6EA2-AA49-8623-8B2F833A1B16}" type="datetime1">
              <a:rPr lang="es-ES_tradnl" smtClean="0"/>
              <a:t>17/02/2015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Preparado por Ximena Arias-McLaughlin (Open University)</a:t>
            </a:r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</p:spPr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9024" y="1688679"/>
            <a:ext cx="3429000" cy="8270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9024" y="2590800"/>
            <a:ext cx="3429000" cy="35353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2363" y="1688679"/>
            <a:ext cx="3429000" cy="8270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32363" y="2590800"/>
            <a:ext cx="3429000" cy="35353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041E7-83E1-F244-B48E-F64D3CB724ED}" type="datetime1">
              <a:rPr lang="es-ES_tradnl" smtClean="0"/>
              <a:t>17/02/2015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Preparado por Ximena Arias-McLaughlin (Open University)</a:t>
            </a:r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E7D6F-9C4F-3547-8950-963140CB4094}" type="datetime1">
              <a:rPr lang="es-ES_tradnl" smtClean="0"/>
              <a:t>17/02/2015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Preparado por Ximena Arias-McLaughlin (Open University)</a:t>
            </a:r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EA0D2-AD07-BF4D-937B-C099BDDB39D3}" type="datetime1">
              <a:rPr lang="es-ES_tradnl" smtClean="0"/>
              <a:t>17/02/2015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Preparado por Ximena Arias-McLaughlin (Open University)</a:t>
            </a:r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729" y="381000"/>
            <a:ext cx="3429000" cy="1649506"/>
          </a:xfrm>
        </p:spPr>
        <p:txBody>
          <a:bodyPr anchor="b"/>
          <a:lstStyle>
            <a:lvl1pPr algn="ctr">
              <a:lnSpc>
                <a:spcPct val="100000"/>
              </a:lnSpc>
              <a:defRPr sz="3600" b="1"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0588" y="381000"/>
            <a:ext cx="3429000" cy="57451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4729" y="2057401"/>
            <a:ext cx="3429000" cy="36576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BE0A3-4A92-AA40-8DC0-31B42F515017}" type="datetime1">
              <a:rPr lang="es-ES_tradnl" smtClean="0"/>
              <a:t>17/02/2015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Preparado por Ximena Arias-McLaughlin (Open University)</a:t>
            </a:r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2363" y="739588"/>
            <a:ext cx="3429000" cy="129038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88136" y="779929"/>
            <a:ext cx="3429000" cy="4935071"/>
          </a:xfrm>
          <a:ln w="76200" cmpd="dbl">
            <a:solidFill>
              <a:schemeClr val="tx1"/>
            </a:solidFill>
            <a:miter lim="800000"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Haga clic en el icono para agregar una imagen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32363" y="2057400"/>
            <a:ext cx="3429000" cy="3657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 typeface="Wingdings" pitchFamily="2" charset="2"/>
              <a:buNone/>
            </a:pPr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00E07-26E8-8B47-ACF7-D3CA2EA8AD09}" type="datetime1">
              <a:rPr lang="es-ES_tradnl" smtClean="0"/>
              <a:t>17/02/2015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Preparado por Ximena Arias-McLaughlin (Open University)</a:t>
            </a:r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9024" y="1801906"/>
            <a:ext cx="7272339" cy="43242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02187" y="6356350"/>
            <a:ext cx="24294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algn="r" eaLnBrk="1" latinLnBrk="0" hangingPunct="1"/>
            <a:fld id="{FFD41539-4856-FA4F-8788-D5863F00C35B}" type="datetime1">
              <a:rPr lang="es-ES_tradnl" smtClean="0"/>
              <a:t>17/02/2015</a:t>
            </a:fld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algn="l" eaLnBrk="1" latinLnBrk="0" hangingPunct="1"/>
            <a:r>
              <a:rPr kumimoji="0" lang="en-US" smtClean="0">
                <a:solidFill>
                  <a:srgbClr val="FFFFFF"/>
                </a:solidFill>
              </a:rPr>
              <a:t>Preparado por Ximena Arias-McLaughlin (Open University)</a:t>
            </a:r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20393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sz="1600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dt="0"/>
  <p:txStyles>
    <p:titleStyle>
      <a:lvl1pPr algn="ctr" defTabSz="914400" rtl="0" eaLnBrk="1" latinLnBrk="0" hangingPunct="1">
        <a:lnSpc>
          <a:spcPts val="5200"/>
        </a:lnSpc>
        <a:spcBef>
          <a:spcPct val="0"/>
        </a:spcBef>
        <a:buNone/>
        <a:defRPr sz="4800" b="1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Wingdings" pitchFamily="2" charset="2"/>
        <a:buChar char="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Font typeface="Wingdings" pitchFamily="2" charset="2"/>
        <a:buChar char="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Wingdings" pitchFamily="2" charset="2"/>
        <a:buChar char="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Font typeface="Wingdings" pitchFamily="2" charset="2"/>
        <a:buChar char="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Wingdings" pitchFamily="2" charset="2"/>
        <a:buChar char="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71600" y="3581399"/>
            <a:ext cx="7086600" cy="961465"/>
          </a:xfrm>
        </p:spPr>
        <p:txBody>
          <a:bodyPr/>
          <a:lstStyle/>
          <a:p>
            <a:r>
              <a:rPr lang="es-ES_tradnl" dirty="0" smtClean="0">
                <a:solidFill>
                  <a:srgbClr val="2A1000"/>
                </a:solidFill>
              </a:rPr>
              <a:t>QUIZ de preguntas</a:t>
            </a:r>
            <a:endParaRPr lang="es-ES_tradnl" dirty="0">
              <a:solidFill>
                <a:srgbClr val="2A1000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4542865"/>
            <a:ext cx="7086600" cy="1095935"/>
          </a:xfrm>
        </p:spPr>
        <p:txBody>
          <a:bodyPr/>
          <a:lstStyle/>
          <a:p>
            <a:r>
              <a:rPr lang="es-ES_tradnl" sz="3600" dirty="0" smtClean="0">
                <a:solidFill>
                  <a:srgbClr val="2A1000"/>
                </a:solidFill>
              </a:rPr>
              <a:t>Película: Un Franco, 14 Pesetas</a:t>
            </a:r>
          </a:p>
          <a:p>
            <a:r>
              <a:rPr lang="es-ES_tradnl" sz="3600" dirty="0" smtClean="0">
                <a:solidFill>
                  <a:srgbClr val="2A1000"/>
                </a:solidFill>
              </a:rPr>
              <a:t>Director: Carlos Iglesias</a:t>
            </a:r>
            <a:endParaRPr lang="es-ES_tradnl" sz="3600" dirty="0">
              <a:solidFill>
                <a:srgbClr val="2A1000"/>
              </a:solidFill>
            </a:endParaRPr>
          </a:p>
        </p:txBody>
      </p:sp>
      <p:pic>
        <p:nvPicPr>
          <p:cNvPr id="4" name="Imagen 3" descr="08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381000"/>
            <a:ext cx="5932633" cy="3200399"/>
          </a:xfrm>
          <a:prstGeom prst="rect">
            <a:avLst/>
          </a:prstGeom>
        </p:spPr>
      </p:pic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Preparado por Ximena Arias-McLaughlin (Open University)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89024" y="457200"/>
            <a:ext cx="7272339" cy="5668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s-ES_tradnl" sz="4000" i="1" dirty="0" smtClean="0">
                <a:solidFill>
                  <a:srgbClr val="2A1000"/>
                </a:solidFill>
                <a:latin typeface="Comic Sans MS"/>
                <a:cs typeface="Comic Sans MS"/>
              </a:rPr>
              <a:t>9)  ¿La canción que bailaron en la celebración del cumpleaños de Martín era………?</a:t>
            </a:r>
          </a:p>
          <a:p>
            <a:endParaRPr lang="es-ES_tradnl" sz="4000" dirty="0" smtClean="0">
              <a:solidFill>
                <a:srgbClr val="2A1000"/>
              </a:solidFill>
              <a:latin typeface="Comic Sans MS"/>
              <a:cs typeface="Comic Sans MS"/>
            </a:endParaRPr>
          </a:p>
          <a:p>
            <a:pPr marL="0" indent="0">
              <a:buNone/>
            </a:pPr>
            <a:r>
              <a:rPr lang="es-ES_tradnl" sz="4000" dirty="0" smtClean="0">
                <a:solidFill>
                  <a:srgbClr val="2A1000"/>
                </a:solidFill>
                <a:latin typeface="Comic Sans MS"/>
                <a:cs typeface="Comic Sans MS"/>
              </a:rPr>
              <a:t>a) alemana	</a:t>
            </a:r>
          </a:p>
          <a:p>
            <a:pPr marL="0" indent="0">
              <a:buNone/>
            </a:pPr>
            <a:r>
              <a:rPr lang="es-ES_tradnl" sz="4000" dirty="0" smtClean="0">
                <a:solidFill>
                  <a:srgbClr val="2A1000"/>
                </a:solidFill>
                <a:latin typeface="Comic Sans MS"/>
                <a:cs typeface="Comic Sans MS"/>
              </a:rPr>
              <a:t>b) italiana	</a:t>
            </a:r>
          </a:p>
          <a:p>
            <a:pPr marL="0" indent="0">
              <a:buNone/>
            </a:pPr>
            <a:r>
              <a:rPr lang="es-ES_tradnl" sz="4000" dirty="0" smtClean="0">
                <a:solidFill>
                  <a:srgbClr val="2A1000"/>
                </a:solidFill>
                <a:latin typeface="Comic Sans MS"/>
                <a:cs typeface="Comic Sans MS"/>
              </a:rPr>
              <a:t>c) española</a:t>
            </a:r>
          </a:p>
          <a:p>
            <a:endParaRPr lang="es-ES_tradnl" dirty="0" smtClean="0"/>
          </a:p>
          <a:p>
            <a:endParaRPr lang="es-ES_tradnl" dirty="0"/>
          </a:p>
        </p:txBody>
      </p:sp>
      <p:pic>
        <p:nvPicPr>
          <p:cNvPr id="4" name="Imagen 3" descr="Screen Shot 2015-02-15 at 22.58.4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6790" y="2286000"/>
            <a:ext cx="4627460" cy="2514600"/>
          </a:xfrm>
          <a:prstGeom prst="rect">
            <a:avLst/>
          </a:prstGeom>
        </p:spPr>
      </p:pic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Preparado por Ximena Arias-McLaughlin (Open University)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09600" y="0"/>
            <a:ext cx="8534400" cy="6858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_tradnl" sz="4000" i="1" dirty="0" smtClean="0">
                <a:solidFill>
                  <a:srgbClr val="2A1000"/>
                </a:solidFill>
                <a:latin typeface="Comic Sans MS"/>
                <a:cs typeface="Comic Sans MS"/>
              </a:rPr>
              <a:t>10) ¿El sueño de Martín y Pilar cuando estaban en Suiza era….?</a:t>
            </a:r>
          </a:p>
          <a:p>
            <a:pPr>
              <a:buNone/>
            </a:pPr>
            <a:r>
              <a:rPr lang="es-ES_tradnl" sz="4324" dirty="0" smtClean="0">
                <a:solidFill>
                  <a:srgbClr val="2A1000"/>
                </a:solidFill>
                <a:latin typeface="Comic Sans MS"/>
                <a:cs typeface="Comic Sans MS"/>
              </a:rPr>
              <a:t>  </a:t>
            </a:r>
            <a:r>
              <a:rPr lang="es-ES_tradnl" sz="3200" dirty="0" smtClean="0">
                <a:solidFill>
                  <a:srgbClr val="2A1000"/>
                </a:solidFill>
                <a:latin typeface="Comic Sans MS"/>
                <a:cs typeface="Comic Sans MS"/>
              </a:rPr>
              <a:t>a) tomarse una cañas en el bar del barrio en Madrid. </a:t>
            </a:r>
          </a:p>
          <a:p>
            <a:pPr>
              <a:buNone/>
            </a:pPr>
            <a:r>
              <a:rPr lang="es-ES_tradnl" sz="3200" dirty="0" smtClean="0">
                <a:solidFill>
                  <a:srgbClr val="2A1000"/>
                </a:solidFill>
                <a:latin typeface="Comic Sans MS"/>
                <a:cs typeface="Comic Sans MS"/>
              </a:rPr>
              <a:t>  </a:t>
            </a:r>
            <a:r>
              <a:rPr lang="es-ES_tradnl" sz="3200" dirty="0" err="1" smtClean="0">
                <a:solidFill>
                  <a:srgbClr val="2A1000"/>
                </a:solidFill>
                <a:latin typeface="Comic Sans MS"/>
                <a:cs typeface="Comic Sans MS"/>
              </a:rPr>
              <a:t>b</a:t>
            </a:r>
            <a:r>
              <a:rPr lang="es-ES_tradnl" sz="3200" dirty="0" smtClean="0">
                <a:solidFill>
                  <a:srgbClr val="2A1000"/>
                </a:solidFill>
                <a:latin typeface="Comic Sans MS"/>
                <a:cs typeface="Comic Sans MS"/>
              </a:rPr>
              <a:t>) pasear por la plaza de Alcalá.</a:t>
            </a:r>
          </a:p>
          <a:p>
            <a:pPr>
              <a:buNone/>
            </a:pPr>
            <a:r>
              <a:rPr lang="es-ES_tradnl" sz="3200" dirty="0" smtClean="0">
                <a:solidFill>
                  <a:srgbClr val="2A1000"/>
                </a:solidFill>
                <a:latin typeface="Comic Sans MS"/>
                <a:cs typeface="Comic Sans MS"/>
              </a:rPr>
              <a:t>  </a:t>
            </a:r>
            <a:r>
              <a:rPr lang="es-ES_tradnl" sz="3200" dirty="0" err="1" smtClean="0">
                <a:solidFill>
                  <a:srgbClr val="2A1000"/>
                </a:solidFill>
                <a:latin typeface="Comic Sans MS"/>
                <a:cs typeface="Comic Sans MS"/>
              </a:rPr>
              <a:t>c</a:t>
            </a:r>
            <a:r>
              <a:rPr lang="es-ES_tradnl" sz="3200" dirty="0" smtClean="0">
                <a:solidFill>
                  <a:srgbClr val="2A1000"/>
                </a:solidFill>
                <a:latin typeface="Comic Sans MS"/>
                <a:cs typeface="Comic Sans MS"/>
              </a:rPr>
              <a:t>) tomarse unas cañas en la calle de Alcalá, viendo pasar gente </a:t>
            </a:r>
          </a:p>
          <a:p>
            <a:pPr>
              <a:buNone/>
            </a:pPr>
            <a:r>
              <a:rPr lang="es-ES_tradnl" sz="4324" b="1" dirty="0" smtClean="0">
                <a:solidFill>
                  <a:srgbClr val="2A1000"/>
                </a:solidFill>
                <a:latin typeface="Comic Sans MS"/>
                <a:cs typeface="Comic Sans MS"/>
              </a:rPr>
              <a:t> </a:t>
            </a:r>
            <a:endParaRPr lang="es-ES_tradnl" sz="4324" dirty="0" smtClean="0">
              <a:solidFill>
                <a:srgbClr val="2A1000"/>
              </a:solidFill>
              <a:latin typeface="Comic Sans MS"/>
              <a:cs typeface="Comic Sans MS"/>
            </a:endParaRPr>
          </a:p>
          <a:p>
            <a:endParaRPr lang="es-ES_tradnl" dirty="0"/>
          </a:p>
        </p:txBody>
      </p:sp>
      <p:pic>
        <p:nvPicPr>
          <p:cNvPr id="4" name="Imagen 3" descr="10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4720678"/>
            <a:ext cx="3048000" cy="1635672"/>
          </a:xfrm>
          <a:prstGeom prst="rect">
            <a:avLst/>
          </a:prstGeom>
        </p:spPr>
      </p:pic>
      <p:pic>
        <p:nvPicPr>
          <p:cNvPr id="5" name="Imagen 4" descr="10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4649434"/>
            <a:ext cx="3352800" cy="1811002"/>
          </a:xfrm>
          <a:prstGeom prst="rect">
            <a:avLst/>
          </a:prstGeom>
        </p:spPr>
      </p:pic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Preparado por Ximena Arias-McLaughlin (Open University)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89024" y="457200"/>
            <a:ext cx="7272339" cy="5668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_tradnl" sz="4000" i="1" dirty="0" smtClean="0">
                <a:solidFill>
                  <a:srgbClr val="2A1000"/>
                </a:solidFill>
                <a:latin typeface="Comic Sans MS"/>
                <a:cs typeface="Comic Sans MS"/>
              </a:rPr>
              <a:t>1) ¿Cuántos años tenía Pablo al inicio de la película?</a:t>
            </a:r>
          </a:p>
          <a:p>
            <a:pPr>
              <a:buNone/>
            </a:pPr>
            <a:endParaRPr lang="es-ES_tradnl" sz="4000" b="1" dirty="0" smtClean="0">
              <a:solidFill>
                <a:srgbClr val="2A1000"/>
              </a:solidFill>
              <a:latin typeface="Comic Sans MS"/>
              <a:cs typeface="Comic Sans MS"/>
            </a:endParaRPr>
          </a:p>
          <a:p>
            <a:pPr marL="1320800" lvl="2" indent="-742950">
              <a:buAutoNum type="alphaLcParenR"/>
            </a:pPr>
            <a:r>
              <a:rPr lang="es-ES_tradnl" sz="4000" dirty="0" smtClean="0">
                <a:solidFill>
                  <a:srgbClr val="2A1000"/>
                </a:solidFill>
                <a:latin typeface="Comic Sans MS"/>
                <a:cs typeface="Comic Sans MS"/>
              </a:rPr>
              <a:t>3 años</a:t>
            </a:r>
          </a:p>
          <a:p>
            <a:pPr marL="1320800" lvl="2" indent="-742950">
              <a:buAutoNum type="alphaLcParenR"/>
            </a:pPr>
            <a:r>
              <a:rPr lang="es-ES_tradnl" sz="4000" dirty="0" smtClean="0">
                <a:solidFill>
                  <a:srgbClr val="2A1000"/>
                </a:solidFill>
                <a:latin typeface="Comic Sans MS"/>
                <a:cs typeface="Comic Sans MS"/>
              </a:rPr>
              <a:t>4 años</a:t>
            </a:r>
          </a:p>
          <a:p>
            <a:pPr lvl="2">
              <a:buNone/>
            </a:pPr>
            <a:r>
              <a:rPr lang="es-ES_tradnl" sz="4000" dirty="0" err="1" smtClean="0">
                <a:solidFill>
                  <a:srgbClr val="2A1000"/>
                </a:solidFill>
                <a:latin typeface="Comic Sans MS"/>
                <a:cs typeface="Comic Sans MS"/>
              </a:rPr>
              <a:t>c</a:t>
            </a:r>
            <a:r>
              <a:rPr lang="es-ES_tradnl" sz="4000" dirty="0" smtClean="0">
                <a:solidFill>
                  <a:srgbClr val="2A1000"/>
                </a:solidFill>
                <a:latin typeface="Comic Sans MS"/>
                <a:cs typeface="Comic Sans MS"/>
              </a:rPr>
              <a:t>) 5 años</a:t>
            </a:r>
          </a:p>
          <a:p>
            <a:pPr>
              <a:buNone/>
            </a:pPr>
            <a:endParaRPr lang="es-ES_tradnl" sz="4000" dirty="0"/>
          </a:p>
        </p:txBody>
      </p:sp>
      <p:pic>
        <p:nvPicPr>
          <p:cNvPr id="6" name="Imagen 5" descr="Screen Shot 2015-02-15 at 22.08.11.p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72000" y="1828800"/>
            <a:ext cx="3352800" cy="3886200"/>
          </a:xfrm>
          <a:prstGeom prst="rect">
            <a:avLst/>
          </a:prstGeom>
        </p:spPr>
      </p:pic>
      <p:sp>
        <p:nvSpPr>
          <p:cNvPr id="7" name="Marcador de pie de pá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Preparado por Ximena Arias-McLaughlin (Open University)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33400" y="762000"/>
            <a:ext cx="7924800" cy="53641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s-ES_tradnl" sz="4000" i="1" dirty="0" smtClean="0">
                <a:solidFill>
                  <a:srgbClr val="2A1000"/>
                </a:solidFill>
                <a:latin typeface="Comic Sans MS"/>
                <a:cs typeface="Comic Sans MS"/>
              </a:rPr>
              <a:t>2) ¿De qué fábrica fue despedido Martín antes de decidir emigrar?</a:t>
            </a:r>
          </a:p>
          <a:p>
            <a:pPr>
              <a:buNone/>
            </a:pPr>
            <a:endParaRPr lang="es-ES_tradnl" sz="4000" dirty="0" smtClean="0">
              <a:solidFill>
                <a:srgbClr val="2A1000"/>
              </a:solidFill>
              <a:latin typeface="Comic Sans MS"/>
              <a:cs typeface="Comic Sans MS"/>
            </a:endParaRPr>
          </a:p>
          <a:p>
            <a:pPr marL="0" indent="0">
              <a:buNone/>
            </a:pPr>
            <a:r>
              <a:rPr lang="es-ES_tradnl" sz="4000" dirty="0" smtClean="0">
                <a:solidFill>
                  <a:srgbClr val="2A1000"/>
                </a:solidFill>
                <a:latin typeface="Comic Sans MS"/>
                <a:cs typeface="Comic Sans MS"/>
              </a:rPr>
              <a:t>a) la fábrica Ford </a:t>
            </a:r>
          </a:p>
          <a:p>
            <a:pPr marL="0" lvl="0" indent="0">
              <a:buNone/>
            </a:pPr>
            <a:r>
              <a:rPr lang="es-ES_tradnl" sz="4000" dirty="0" smtClean="0">
                <a:solidFill>
                  <a:srgbClr val="2A1000"/>
                </a:solidFill>
                <a:latin typeface="Comic Sans MS"/>
                <a:cs typeface="Comic Sans MS"/>
              </a:rPr>
              <a:t>b) la fábrica Percal</a:t>
            </a:r>
          </a:p>
          <a:p>
            <a:pPr marL="0" lvl="0" indent="0">
              <a:buNone/>
            </a:pPr>
            <a:r>
              <a:rPr lang="es-ES_tradnl" sz="4000" dirty="0" smtClean="0">
                <a:solidFill>
                  <a:srgbClr val="2A1000"/>
                </a:solidFill>
                <a:latin typeface="Comic Sans MS"/>
                <a:cs typeface="Comic Sans MS"/>
              </a:rPr>
              <a:t>c) la fábrica Pegaso</a:t>
            </a:r>
          </a:p>
          <a:p>
            <a:endParaRPr lang="es-ES_tradnl" dirty="0"/>
          </a:p>
        </p:txBody>
      </p:sp>
      <p:pic>
        <p:nvPicPr>
          <p:cNvPr id="5" name="Imagen 4" descr="Screen Shot 2015-02-15 at 22.21.58.p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62600" y="2057400"/>
            <a:ext cx="3200400" cy="1784340"/>
          </a:xfrm>
          <a:prstGeom prst="rect">
            <a:avLst/>
          </a:prstGeom>
        </p:spPr>
      </p:pic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dirty="0" err="1" smtClean="0"/>
              <a:t>Preparado</a:t>
            </a:r>
            <a:r>
              <a:rPr kumimoji="0" lang="en-US" dirty="0" smtClean="0"/>
              <a:t> </a:t>
            </a:r>
            <a:r>
              <a:rPr kumimoji="0" lang="en-US" dirty="0" err="1" smtClean="0"/>
              <a:t>por</a:t>
            </a:r>
            <a:r>
              <a:rPr kumimoji="0" lang="en-US" dirty="0" smtClean="0"/>
              <a:t> Ximena Arias-McLaughlin (Open University)</a:t>
            </a:r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89024" y="457200"/>
            <a:ext cx="7272339" cy="6400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_tradnl" sz="4000" i="1" dirty="0" smtClean="0">
                <a:solidFill>
                  <a:srgbClr val="2A1000"/>
                </a:solidFill>
                <a:latin typeface="Comic Sans MS"/>
                <a:cs typeface="Comic Sans MS"/>
              </a:rPr>
              <a:t>3) ¿La historia se desarrolla en…… en los años…..?</a:t>
            </a:r>
          </a:p>
          <a:p>
            <a:endParaRPr lang="es-ES_tradnl" sz="4000" dirty="0" smtClean="0">
              <a:solidFill>
                <a:srgbClr val="2A1000"/>
              </a:solidFill>
              <a:latin typeface="Comic Sans MS"/>
              <a:cs typeface="Comic Sans MS"/>
            </a:endParaRPr>
          </a:p>
          <a:p>
            <a:pPr marL="0" lvl="0" indent="0">
              <a:buNone/>
            </a:pPr>
            <a:endParaRPr lang="es-ES_tradnl" sz="4000" dirty="0">
              <a:solidFill>
                <a:srgbClr val="2A1000"/>
              </a:solidFill>
              <a:latin typeface="Comic Sans MS"/>
              <a:cs typeface="Comic Sans MS"/>
            </a:endParaRPr>
          </a:p>
          <a:p>
            <a:pPr marL="0" lvl="0" indent="0">
              <a:buNone/>
            </a:pPr>
            <a:r>
              <a:rPr lang="es-ES_tradnl" sz="4000" dirty="0" smtClean="0">
                <a:solidFill>
                  <a:srgbClr val="2A1000"/>
                </a:solidFill>
                <a:latin typeface="Comic Sans MS"/>
                <a:cs typeface="Comic Sans MS"/>
              </a:rPr>
              <a:t>a) Madrid /sesenta             </a:t>
            </a:r>
          </a:p>
          <a:p>
            <a:pPr marL="0" lvl="0" indent="0">
              <a:buNone/>
            </a:pPr>
            <a:r>
              <a:rPr lang="es-ES_tradnl" sz="4000" dirty="0" err="1" smtClean="0">
                <a:solidFill>
                  <a:srgbClr val="2A1000"/>
                </a:solidFill>
                <a:latin typeface="Comic Sans MS"/>
                <a:cs typeface="Comic Sans MS"/>
              </a:rPr>
              <a:t>b</a:t>
            </a:r>
            <a:r>
              <a:rPr lang="es-ES_tradnl" sz="4000" dirty="0" smtClean="0">
                <a:solidFill>
                  <a:srgbClr val="2A1000"/>
                </a:solidFill>
                <a:latin typeface="Comic Sans MS"/>
                <a:cs typeface="Comic Sans MS"/>
              </a:rPr>
              <a:t>) Sevilla / cincuenta         </a:t>
            </a:r>
          </a:p>
          <a:p>
            <a:pPr marL="0" lvl="0" indent="0">
              <a:buNone/>
            </a:pPr>
            <a:r>
              <a:rPr lang="es-ES_tradnl" sz="4000" dirty="0" err="1" smtClean="0">
                <a:solidFill>
                  <a:srgbClr val="2A1000"/>
                </a:solidFill>
                <a:latin typeface="Comic Sans MS"/>
                <a:cs typeface="Comic Sans MS"/>
              </a:rPr>
              <a:t>c</a:t>
            </a:r>
            <a:r>
              <a:rPr lang="es-ES_tradnl" sz="4000" dirty="0" smtClean="0">
                <a:solidFill>
                  <a:srgbClr val="2A1000"/>
                </a:solidFill>
                <a:latin typeface="Comic Sans MS"/>
                <a:cs typeface="Comic Sans MS"/>
              </a:rPr>
              <a:t>) Galicia / treinta</a:t>
            </a:r>
          </a:p>
          <a:p>
            <a:pPr>
              <a:buNone/>
            </a:pPr>
            <a:r>
              <a:rPr lang="es-ES_tradnl" dirty="0" smtClean="0">
                <a:solidFill>
                  <a:srgbClr val="2A1000"/>
                </a:solidFill>
                <a:latin typeface="Comic Sans MS"/>
                <a:cs typeface="Comic Sans MS"/>
              </a:rPr>
              <a:t> </a:t>
            </a:r>
          </a:p>
          <a:p>
            <a:endParaRPr lang="es-ES_tradnl" dirty="0"/>
          </a:p>
        </p:txBody>
      </p:sp>
      <p:pic>
        <p:nvPicPr>
          <p:cNvPr id="5" name="Imagen 4" descr="Screen Shot 2015-02-10 at 00.13.5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1981200"/>
            <a:ext cx="3187700" cy="1845097"/>
          </a:xfrm>
          <a:prstGeom prst="rect">
            <a:avLst/>
          </a:prstGeom>
        </p:spPr>
      </p:pic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Preparado por Ximena Arias-McLaughlin (Open University)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33400" y="381000"/>
            <a:ext cx="7827963" cy="5745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_tradnl" sz="4000" i="1" dirty="0" smtClean="0">
                <a:solidFill>
                  <a:srgbClr val="2A1000"/>
                </a:solidFill>
                <a:latin typeface="Comic Sans MS"/>
                <a:cs typeface="Comic Sans MS"/>
              </a:rPr>
              <a:t>4) ¿Qué no podía hacer una mujer sola sin el consentimiento del marido en aquella época?</a:t>
            </a:r>
          </a:p>
          <a:p>
            <a:endParaRPr lang="es-ES_tradnl" sz="4000" dirty="0" smtClean="0">
              <a:solidFill>
                <a:srgbClr val="2A1000"/>
              </a:solidFill>
              <a:latin typeface="Comic Sans MS"/>
              <a:cs typeface="Comic Sans MS"/>
            </a:endParaRPr>
          </a:p>
          <a:p>
            <a:pPr marL="282575" lvl="1" indent="0">
              <a:buNone/>
            </a:pPr>
            <a:r>
              <a:rPr lang="es-ES_tradnl" sz="3800" dirty="0" smtClean="0">
                <a:solidFill>
                  <a:srgbClr val="2A1000"/>
                </a:solidFill>
                <a:latin typeface="Comic Sans MS"/>
                <a:cs typeface="Comic Sans MS"/>
              </a:rPr>
              <a:t>a) Ir al bar</a:t>
            </a:r>
          </a:p>
          <a:p>
            <a:pPr marL="282575" lvl="1" indent="0">
              <a:buNone/>
            </a:pPr>
            <a:r>
              <a:rPr lang="es-ES_tradnl" sz="3800" dirty="0">
                <a:solidFill>
                  <a:srgbClr val="2A1000"/>
                </a:solidFill>
                <a:latin typeface="Comic Sans MS"/>
                <a:cs typeface="Comic Sans MS"/>
              </a:rPr>
              <a:t>b</a:t>
            </a:r>
            <a:r>
              <a:rPr lang="es-ES_tradnl" sz="3800" dirty="0" smtClean="0">
                <a:solidFill>
                  <a:srgbClr val="2A1000"/>
                </a:solidFill>
                <a:latin typeface="Comic Sans MS"/>
                <a:cs typeface="Comic Sans MS"/>
              </a:rPr>
              <a:t>) Salir de compras</a:t>
            </a:r>
          </a:p>
          <a:p>
            <a:pPr marL="282575" lvl="1" indent="0">
              <a:buNone/>
            </a:pPr>
            <a:r>
              <a:rPr lang="es-ES_tradnl" sz="3800" dirty="0" smtClean="0">
                <a:solidFill>
                  <a:srgbClr val="2A1000"/>
                </a:solidFill>
                <a:latin typeface="Comic Sans MS"/>
                <a:cs typeface="Comic Sans MS"/>
              </a:rPr>
              <a:t>c) Comprar una casa</a:t>
            </a:r>
          </a:p>
          <a:p>
            <a:endParaRPr lang="es-ES_tradnl" dirty="0"/>
          </a:p>
        </p:txBody>
      </p:sp>
      <p:pic>
        <p:nvPicPr>
          <p:cNvPr id="4" name="Imagen 3" descr="Screen Shot 2015-02-15 at 22.32.3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8116" y="2590800"/>
            <a:ext cx="2413247" cy="3200400"/>
          </a:xfrm>
          <a:prstGeom prst="rect">
            <a:avLst/>
          </a:prstGeom>
        </p:spPr>
      </p:pic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Preparado por Ximena Arias-McLaughlin (Open University)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85800" y="685800"/>
            <a:ext cx="7675563" cy="5440363"/>
          </a:xfrm>
        </p:spPr>
        <p:txBody>
          <a:bodyPr/>
          <a:lstStyle/>
          <a:p>
            <a:pPr marL="0" indent="0">
              <a:buNone/>
            </a:pPr>
            <a:r>
              <a:rPr lang="es-ES_tradnl" sz="4000" i="1" dirty="0" smtClean="0">
                <a:solidFill>
                  <a:srgbClr val="2A1000"/>
                </a:solidFill>
                <a:latin typeface="Comic Sans MS"/>
                <a:cs typeface="Comic Sans MS"/>
              </a:rPr>
              <a:t>5)¿Cuánto costaba el piso que quería comprar Pilar?</a:t>
            </a:r>
          </a:p>
          <a:p>
            <a:pPr>
              <a:buNone/>
            </a:pPr>
            <a:endParaRPr lang="es-ES_tradnl" sz="4000" dirty="0" smtClean="0">
              <a:solidFill>
                <a:srgbClr val="2A1000"/>
              </a:solidFill>
              <a:latin typeface="Comic Sans MS"/>
              <a:cs typeface="Comic Sans MS"/>
            </a:endParaRPr>
          </a:p>
          <a:p>
            <a:pPr marL="0" lvl="0" indent="0">
              <a:buNone/>
            </a:pPr>
            <a:r>
              <a:rPr lang="es-ES_tradnl" sz="4000" dirty="0" smtClean="0">
                <a:solidFill>
                  <a:srgbClr val="2A1000"/>
                </a:solidFill>
                <a:latin typeface="Comic Sans MS"/>
                <a:cs typeface="Comic Sans MS"/>
              </a:rPr>
              <a:t>a) 73.000 pesetas		</a:t>
            </a:r>
          </a:p>
          <a:p>
            <a:pPr marL="0" lvl="0" indent="0">
              <a:buNone/>
            </a:pPr>
            <a:r>
              <a:rPr lang="es-ES_tradnl" sz="4000" dirty="0" smtClean="0">
                <a:solidFill>
                  <a:srgbClr val="2A1000"/>
                </a:solidFill>
                <a:latin typeface="Comic Sans MS"/>
                <a:cs typeface="Comic Sans MS"/>
              </a:rPr>
              <a:t>b) 63.000 pesetas			</a:t>
            </a:r>
          </a:p>
          <a:p>
            <a:pPr marL="0" lvl="0" indent="0">
              <a:buNone/>
            </a:pPr>
            <a:r>
              <a:rPr lang="es-ES_tradnl" sz="4000" dirty="0" err="1" smtClean="0">
                <a:solidFill>
                  <a:srgbClr val="2A1000"/>
                </a:solidFill>
                <a:latin typeface="Comic Sans MS"/>
                <a:cs typeface="Comic Sans MS"/>
              </a:rPr>
              <a:t>c</a:t>
            </a:r>
            <a:r>
              <a:rPr lang="es-ES_tradnl" sz="4000" dirty="0" smtClean="0">
                <a:solidFill>
                  <a:srgbClr val="2A1000"/>
                </a:solidFill>
                <a:latin typeface="Comic Sans MS"/>
                <a:cs typeface="Comic Sans MS"/>
              </a:rPr>
              <a:t>) 33.000 pesetas </a:t>
            </a:r>
          </a:p>
          <a:p>
            <a:pPr>
              <a:buNone/>
            </a:pPr>
            <a:r>
              <a:rPr lang="es-ES_tradnl" dirty="0" smtClean="0"/>
              <a:t> </a:t>
            </a:r>
          </a:p>
          <a:p>
            <a:endParaRPr lang="es-ES_tradnl" dirty="0"/>
          </a:p>
        </p:txBody>
      </p:sp>
      <p:pic>
        <p:nvPicPr>
          <p:cNvPr id="5" name="Imagen 4" descr="Screen Shot 2015-02-15 at 22.35.1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200" y="2057400"/>
            <a:ext cx="2787650" cy="2822605"/>
          </a:xfrm>
          <a:prstGeom prst="rect">
            <a:avLst/>
          </a:prstGeom>
        </p:spPr>
      </p:pic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Preparado por Ximena Arias-McLaughlin (Open University)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89024" y="620688"/>
            <a:ext cx="7272339" cy="5976664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s-ES_tradnl" sz="4200" dirty="0" smtClean="0">
                <a:solidFill>
                  <a:srgbClr val="2A1000"/>
                </a:solidFill>
                <a:latin typeface="Comic Sans MS"/>
                <a:cs typeface="Comic Sans MS"/>
              </a:rPr>
              <a:t>6) ”</a:t>
            </a:r>
            <a:r>
              <a:rPr lang="es-ES_tradnl" sz="4200" i="1" dirty="0" smtClean="0">
                <a:solidFill>
                  <a:srgbClr val="2A1000"/>
                </a:solidFill>
                <a:latin typeface="Comic Sans MS"/>
                <a:cs typeface="Comic Sans MS"/>
              </a:rPr>
              <a:t>No pegaste ojo </a:t>
            </a:r>
            <a:r>
              <a:rPr lang="es-ES_tradnl" sz="4200" dirty="0" smtClean="0">
                <a:solidFill>
                  <a:srgbClr val="2A1000"/>
                </a:solidFill>
                <a:latin typeface="Comic Sans MS"/>
                <a:cs typeface="Comic Sans MS"/>
              </a:rPr>
              <a:t>” y “</a:t>
            </a:r>
            <a:r>
              <a:rPr lang="es-ES_tradnl" sz="4200" i="1" dirty="0" smtClean="0">
                <a:solidFill>
                  <a:srgbClr val="2A1000"/>
                </a:solidFill>
                <a:latin typeface="Comic Sans MS"/>
                <a:cs typeface="Comic Sans MS"/>
              </a:rPr>
              <a:t>tenía los ojos como platos </a:t>
            </a:r>
            <a:r>
              <a:rPr lang="es-ES_tradnl" sz="4200" dirty="0" smtClean="0">
                <a:solidFill>
                  <a:srgbClr val="2A1000"/>
                </a:solidFill>
                <a:latin typeface="Comic Sans MS"/>
                <a:cs typeface="Comic Sans MS"/>
              </a:rPr>
              <a:t>” </a:t>
            </a:r>
          </a:p>
          <a:p>
            <a:pPr>
              <a:buNone/>
            </a:pPr>
            <a:r>
              <a:rPr lang="es-ES_tradnl" sz="4200" dirty="0" smtClean="0">
                <a:solidFill>
                  <a:srgbClr val="2A1000"/>
                </a:solidFill>
                <a:latin typeface="Comic Sans MS"/>
                <a:cs typeface="Comic Sans MS"/>
              </a:rPr>
              <a:t>¿A qué hacen referencia estas expresiones idiomáticas?</a:t>
            </a:r>
          </a:p>
          <a:p>
            <a:pPr>
              <a:buNone/>
            </a:pPr>
            <a:endParaRPr lang="es-ES_tradnl" sz="4200" dirty="0" smtClean="0">
              <a:solidFill>
                <a:srgbClr val="2A1000"/>
              </a:solidFill>
              <a:latin typeface="Comic Sans MS"/>
              <a:cs typeface="Comic Sans MS"/>
            </a:endParaRPr>
          </a:p>
          <a:p>
            <a:pPr marL="0" indent="0">
              <a:buNone/>
            </a:pPr>
            <a:r>
              <a:rPr lang="es-ES_tradnl" sz="4200" dirty="0" smtClean="0">
                <a:solidFill>
                  <a:srgbClr val="2A1000"/>
                </a:solidFill>
                <a:latin typeface="Comic Sans MS"/>
                <a:cs typeface="Comic Sans MS"/>
              </a:rPr>
              <a:t>a) No poder ver </a:t>
            </a:r>
          </a:p>
          <a:p>
            <a:pPr marL="0" indent="0">
              <a:buNone/>
            </a:pPr>
            <a:r>
              <a:rPr lang="es-ES_tradnl" sz="4200" dirty="0" err="1" smtClean="0">
                <a:solidFill>
                  <a:srgbClr val="2A1000"/>
                </a:solidFill>
                <a:latin typeface="Comic Sans MS"/>
                <a:cs typeface="Comic Sans MS"/>
              </a:rPr>
              <a:t>b</a:t>
            </a:r>
            <a:r>
              <a:rPr lang="es-ES_tradnl" sz="4200" dirty="0" smtClean="0">
                <a:solidFill>
                  <a:srgbClr val="2A1000"/>
                </a:solidFill>
                <a:latin typeface="Comic Sans MS"/>
                <a:cs typeface="Comic Sans MS"/>
              </a:rPr>
              <a:t>) No poder dormir</a:t>
            </a:r>
          </a:p>
          <a:p>
            <a:pPr marL="0" indent="0">
              <a:buNone/>
            </a:pPr>
            <a:r>
              <a:rPr lang="es-ES_tradnl" sz="4200" dirty="0" err="1" smtClean="0">
                <a:solidFill>
                  <a:srgbClr val="2A1000"/>
                </a:solidFill>
                <a:latin typeface="Comic Sans MS"/>
                <a:cs typeface="Comic Sans MS"/>
              </a:rPr>
              <a:t>c</a:t>
            </a:r>
            <a:r>
              <a:rPr lang="es-ES_tradnl" sz="4200" dirty="0" smtClean="0">
                <a:solidFill>
                  <a:srgbClr val="2A1000"/>
                </a:solidFill>
                <a:latin typeface="Comic Sans MS"/>
                <a:cs typeface="Comic Sans MS"/>
              </a:rPr>
              <a:t>) Tener muy buena vista</a:t>
            </a:r>
          </a:p>
          <a:p>
            <a:endParaRPr lang="es-ES_tradnl" dirty="0" smtClean="0"/>
          </a:p>
          <a:p>
            <a:pPr marL="0" indent="0">
              <a:buNone/>
            </a:pPr>
            <a:r>
              <a:rPr lang="es-ES_tradnl" dirty="0" smtClean="0"/>
              <a:t> </a:t>
            </a:r>
          </a:p>
          <a:p>
            <a:endParaRPr lang="es-ES_tradnl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Preparado por Ximena Arias-McLaughlin (Open University)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09600" y="685800"/>
            <a:ext cx="7751763" cy="54403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_tradnl" sz="4000" i="1" dirty="0" smtClean="0">
                <a:solidFill>
                  <a:srgbClr val="2A1000"/>
                </a:solidFill>
                <a:latin typeface="Comic Sans MS"/>
                <a:cs typeface="Comic Sans MS"/>
              </a:rPr>
              <a:t>7) ¿Para poder entrar a Suiza, Martín y Marcos se hicieron pasar por…….?</a:t>
            </a:r>
          </a:p>
          <a:p>
            <a:pPr marL="0" indent="0">
              <a:buNone/>
            </a:pPr>
            <a:r>
              <a:rPr lang="es-ES_tradnl" sz="4000" dirty="0" smtClean="0">
                <a:solidFill>
                  <a:srgbClr val="2A1000"/>
                </a:solidFill>
                <a:latin typeface="Comic Sans MS"/>
                <a:cs typeface="Comic Sans MS"/>
              </a:rPr>
              <a:t>a) comerciantes</a:t>
            </a:r>
          </a:p>
          <a:p>
            <a:pPr marL="0" indent="0">
              <a:buNone/>
            </a:pPr>
            <a:r>
              <a:rPr lang="es-ES_tradnl" sz="4000" dirty="0" smtClean="0">
                <a:solidFill>
                  <a:srgbClr val="2A1000"/>
                </a:solidFill>
                <a:latin typeface="Comic Sans MS"/>
                <a:cs typeface="Comic Sans MS"/>
              </a:rPr>
              <a:t>b) turistas</a:t>
            </a:r>
          </a:p>
          <a:p>
            <a:pPr marL="0" indent="0">
              <a:buNone/>
            </a:pPr>
            <a:r>
              <a:rPr lang="es-ES_tradnl" sz="4000" dirty="0" smtClean="0">
                <a:solidFill>
                  <a:srgbClr val="2A1000"/>
                </a:solidFill>
                <a:latin typeface="Comic Sans MS"/>
                <a:cs typeface="Comic Sans MS"/>
              </a:rPr>
              <a:t>c) políticos</a:t>
            </a:r>
          </a:p>
          <a:p>
            <a:endParaRPr lang="es-ES_tradnl" dirty="0" smtClean="0"/>
          </a:p>
          <a:p>
            <a:endParaRPr lang="es-ES_tradnl" dirty="0"/>
          </a:p>
        </p:txBody>
      </p:sp>
      <p:pic>
        <p:nvPicPr>
          <p:cNvPr id="4" name="Imagen 3" descr="Screen Shot 2015-02-15 at 22.46.2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2819400"/>
            <a:ext cx="4114800" cy="2765314"/>
          </a:xfrm>
          <a:prstGeom prst="rect">
            <a:avLst/>
          </a:prstGeom>
        </p:spPr>
      </p:pic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Preparado por Ximena Arias-McLaughlin (Open University)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89024" y="533400"/>
            <a:ext cx="7272339" cy="55927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_tradnl" sz="4000" i="1" dirty="0" smtClean="0">
                <a:solidFill>
                  <a:srgbClr val="2A1000"/>
                </a:solidFill>
                <a:latin typeface="Comic Sans MS"/>
                <a:cs typeface="Comic Sans MS"/>
              </a:rPr>
              <a:t>8) ¿Qué idiomas se pudieron escuchar en la película ?</a:t>
            </a:r>
          </a:p>
          <a:p>
            <a:pPr marL="742950" lvl="0" indent="-742950">
              <a:buNone/>
            </a:pPr>
            <a:r>
              <a:rPr lang="es-ES_tradnl" sz="4000" dirty="0" smtClean="0">
                <a:solidFill>
                  <a:srgbClr val="2A1000"/>
                </a:solidFill>
                <a:latin typeface="Comic Sans MS"/>
                <a:cs typeface="Comic Sans MS"/>
              </a:rPr>
              <a:t>a) Español, francés e italiano</a:t>
            </a:r>
          </a:p>
          <a:p>
            <a:pPr marL="742950" lvl="0" indent="-742950">
              <a:buNone/>
            </a:pPr>
            <a:r>
              <a:rPr lang="es-ES_tradnl" sz="4000" dirty="0" err="1" smtClean="0">
                <a:solidFill>
                  <a:srgbClr val="2A1000"/>
                </a:solidFill>
                <a:latin typeface="Comic Sans MS"/>
                <a:cs typeface="Comic Sans MS"/>
              </a:rPr>
              <a:t>b</a:t>
            </a:r>
            <a:r>
              <a:rPr lang="es-ES_tradnl" sz="4000" dirty="0" smtClean="0">
                <a:solidFill>
                  <a:srgbClr val="2A1000"/>
                </a:solidFill>
                <a:latin typeface="Comic Sans MS"/>
                <a:cs typeface="Comic Sans MS"/>
              </a:rPr>
              <a:t>) Español, alemán e italiano</a:t>
            </a:r>
          </a:p>
          <a:p>
            <a:pPr marL="742950" lvl="0" indent="-742950">
              <a:buNone/>
            </a:pPr>
            <a:r>
              <a:rPr lang="es-ES_tradnl" sz="4000" dirty="0" err="1" smtClean="0">
                <a:solidFill>
                  <a:srgbClr val="2A1000"/>
                </a:solidFill>
                <a:latin typeface="Comic Sans MS"/>
                <a:cs typeface="Comic Sans MS"/>
              </a:rPr>
              <a:t>c</a:t>
            </a:r>
            <a:r>
              <a:rPr lang="es-ES_tradnl" sz="4000" dirty="0" smtClean="0">
                <a:solidFill>
                  <a:srgbClr val="2A1000"/>
                </a:solidFill>
                <a:latin typeface="Comic Sans MS"/>
                <a:cs typeface="Comic Sans MS"/>
              </a:rPr>
              <a:t>) Español, francés, alemán e italiano. </a:t>
            </a:r>
          </a:p>
          <a:p>
            <a:endParaRPr lang="es-ES_tradnl" sz="4000" dirty="0">
              <a:solidFill>
                <a:srgbClr val="2A1000"/>
              </a:solidFill>
              <a:latin typeface="Comic Sans MS"/>
              <a:cs typeface="Comic Sans M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Preparado por Ximena Arias-McLaughlin (Open University)</a:t>
            </a:r>
            <a:endParaRPr kumimoji="0" lang="en-US"/>
          </a:p>
        </p:txBody>
      </p:sp>
      <p:pic>
        <p:nvPicPr>
          <p:cNvPr id="6" name="Imagen 5" descr="09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4648200"/>
            <a:ext cx="3150011" cy="1708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adición">
  <a:themeElements>
    <a:clrScheme name="Tradición">
      <a:dk1>
        <a:srgbClr val="FFFFFF"/>
      </a:dk1>
      <a:lt1>
        <a:srgbClr val="000000"/>
      </a:lt1>
      <a:dk2>
        <a:srgbClr val="D28E11"/>
      </a:dk2>
      <a:lt2>
        <a:srgbClr val="F2E2AB"/>
      </a:lt2>
      <a:accent1>
        <a:srgbClr val="6B4A0B"/>
      </a:accent1>
      <a:accent2>
        <a:srgbClr val="790A14"/>
      </a:accent2>
      <a:accent3>
        <a:srgbClr val="908342"/>
      </a:accent3>
      <a:accent4>
        <a:srgbClr val="423E5C"/>
      </a:accent4>
      <a:accent5>
        <a:srgbClr val="641345"/>
      </a:accent5>
      <a:accent6>
        <a:srgbClr val="748A2F"/>
      </a:accent6>
      <a:hlink>
        <a:srgbClr val="DD7E0E"/>
      </a:hlink>
      <a:folHlink>
        <a:srgbClr val="7F6F6F"/>
      </a:folHlink>
    </a:clrScheme>
    <a:fontScheme name="Tradición">
      <a:majorFont>
        <a:latin typeface="Candara"/>
        <a:ea typeface=""/>
        <a:cs typeface=""/>
        <a:font script="Jpan" typeface="メイリオ"/>
      </a:majorFont>
      <a:minorFont>
        <a:latin typeface="Candara"/>
        <a:ea typeface=""/>
        <a:cs typeface=""/>
        <a:font script="Jpan" typeface="メイリオ"/>
      </a:minorFont>
    </a:fontScheme>
    <a:fmtScheme name="Tradición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50000"/>
              </a:schemeClr>
              <a:schemeClr val="phClr">
                <a:tint val="90000"/>
                <a:satMod val="30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50000"/>
              </a:schemeClr>
              <a:schemeClr val="phClr">
                <a:tint val="90000"/>
                <a:satMod val="300000"/>
              </a:schemeClr>
            </a:duotone>
          </a:blip>
          <a:stretch/>
        </a:blipFill>
      </a:fillStyleLst>
      <a:lnStyleLst>
        <a:ln w="1587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38100" cap="flat" cmpd="sng" algn="ctr">
          <a:solidFill>
            <a:schemeClr val="phClr">
              <a:shade val="90000"/>
            </a:schemeClr>
          </a:solidFill>
          <a:prstDash val="solid"/>
          <a:miter/>
        </a:ln>
        <a:ln w="76200" cap="flat" cmpd="dbl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>
            <a:innerShdw blurRad="127000">
              <a:srgbClr val="FFFFFF">
                <a:alpha val="35000"/>
              </a:srgbClr>
            </a:innerShdw>
          </a:effectLst>
          <a:scene3d>
            <a:camera prst="orthographicFront">
              <a:rot lat="0" lon="0" rev="0"/>
            </a:camera>
            <a:lightRig rig="chilly" dir="tl">
              <a:rot lat="0" lon="0" rev="5400000"/>
            </a:lightRig>
          </a:scene3d>
          <a:sp3d prstMaterial="softEdge">
            <a:bevelT w="0" h="0"/>
          </a:sp3d>
        </a:effectStyle>
        <a:effectStyle>
          <a:effectLst>
            <a:outerShdw blurRad="63500" dist="25400" dir="5400000" algn="br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3600000"/>
            </a:lightRig>
          </a:scene3d>
          <a:sp3d>
            <a:bevelT w="889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hade val="10000"/>
                <a:satMod val="175000"/>
              </a:schemeClr>
              <a:schemeClr val="phClr">
                <a:satMod val="3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522D0D3AAE0774BA2D00C4B62B7CD2C" ma:contentTypeVersion="0" ma:contentTypeDescription="Create a new document." ma:contentTypeScope="" ma:versionID="49087555c4ea4e1b68738d4e61d5326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A9FD373-515B-488E-B3B6-1485BDE1F798}"/>
</file>

<file path=customXml/itemProps2.xml><?xml version="1.0" encoding="utf-8"?>
<ds:datastoreItem xmlns:ds="http://schemas.openxmlformats.org/officeDocument/2006/customXml" ds:itemID="{A8D79DF7-E648-4447-BEE6-364EFB6D5A87}"/>
</file>

<file path=customXml/itemProps3.xml><?xml version="1.0" encoding="utf-8"?>
<ds:datastoreItem xmlns:ds="http://schemas.openxmlformats.org/officeDocument/2006/customXml" ds:itemID="{2CA3549C-BEF1-4C76-A212-AAB97A9DDB65}"/>
</file>

<file path=docProps/app.xml><?xml version="1.0" encoding="utf-8"?>
<Properties xmlns="http://schemas.openxmlformats.org/officeDocument/2006/extended-properties" xmlns:vt="http://schemas.openxmlformats.org/officeDocument/2006/docPropsVTypes">
  <Template>Tradición.thmx</Template>
  <TotalTime>151</TotalTime>
  <Words>404</Words>
  <Application>Microsoft Office PowerPoint</Application>
  <PresentationFormat>On-screen Show (4:3)</PresentationFormat>
  <Paragraphs>68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Tradición</vt:lpstr>
      <vt:lpstr>QUIZ de preguntas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Consejo de la Judicatura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QUIZ de preguntas</dc:title>
  <dc:creator>Ximena Arias-McLaughlin</dc:creator>
  <cp:lastModifiedBy>Louisa Gibson</cp:lastModifiedBy>
  <cp:revision>19</cp:revision>
  <dcterms:created xsi:type="dcterms:W3CDTF">2015-02-15T21:43:52Z</dcterms:created>
  <dcterms:modified xsi:type="dcterms:W3CDTF">2015-02-17T11:50:01Z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0x0101000522D0D3AAE0774BA2D00C4B62B7CD2C</vt:lpwstr>
  </property>
</Properties>
</file>